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handoutMasterIdLst>
    <p:handoutMasterId r:id="rId9"/>
  </p:handoutMasterIdLst>
  <p:sldIdLst>
    <p:sldId id="452" r:id="rId3"/>
    <p:sldId id="434" r:id="rId4"/>
    <p:sldId id="453" r:id="rId5"/>
    <p:sldId id="455" r:id="rId6"/>
    <p:sldId id="456" r:id="rId7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Areli Hernández Osorio" initials="CAHO" lastIdx="6" clrIdx="0"/>
  <p:cmAuthor id="1" name="Lucero Rodriguez Cabrera" initials="" lastIdx="15" clrIdx="1"/>
  <p:cmAuthor id="2" name="Diego Sánchez Moreno" initials="DSM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133DF1"/>
    <a:srgbClr val="3770CD"/>
    <a:srgbClr val="F1E8F8"/>
    <a:srgbClr val="DFDA00"/>
    <a:srgbClr val="E5FFFF"/>
    <a:srgbClr val="DDFFFF"/>
    <a:srgbClr val="C5FFFF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 autoAdjust="0"/>
  </p:normalViewPr>
  <p:slideViewPr>
    <p:cSldViewPr snapToGrid="0" showGuides="1">
      <p:cViewPr varScale="1">
        <p:scale>
          <a:sx n="82" d="100"/>
          <a:sy n="82" d="100"/>
        </p:scale>
        <p:origin x="133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7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MX" sz="2400" dirty="0" smtClean="0"/>
              <a:t>Estado</a:t>
            </a:r>
            <a:r>
              <a:rPr lang="es-MX" sz="2400" baseline="0" dirty="0" smtClean="0"/>
              <a:t> de Origen</a:t>
            </a:r>
            <a:endParaRPr lang="es-MX" sz="2400" dirty="0"/>
          </a:p>
        </c:rich>
      </c:tx>
      <c:layout>
        <c:manualLayout>
          <c:xMode val="edge"/>
          <c:yMode val="edge"/>
          <c:x val="0.34753950761207808"/>
          <c:y val="4.22403888333115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Hoja2!$A$47:$A$72</c:f>
              <c:strCache>
                <c:ptCount val="26"/>
                <c:pt idx="0">
                  <c:v>BAJA CALIFORNIA</c:v>
                </c:pt>
                <c:pt idx="1">
                  <c:v>BAJA SUR</c:v>
                </c:pt>
                <c:pt idx="2">
                  <c:v>CALIFORNIA</c:v>
                </c:pt>
                <c:pt idx="3">
                  <c:v>CAROLINA DEL NORTE</c:v>
                </c:pt>
                <c:pt idx="4">
                  <c:v>CHIAPAS</c:v>
                </c:pt>
                <c:pt idx="5">
                  <c:v>COLIMA</c:v>
                </c:pt>
                <c:pt idx="6">
                  <c:v>DURANGO</c:v>
                </c:pt>
                <c:pt idx="7">
                  <c:v>GUANAJUATO</c:v>
                </c:pt>
                <c:pt idx="8">
                  <c:v>GUERRERO</c:v>
                </c:pt>
                <c:pt idx="9">
                  <c:v>HIDALGO</c:v>
                </c:pt>
                <c:pt idx="10">
                  <c:v>JALISCO</c:v>
                </c:pt>
                <c:pt idx="11">
                  <c:v>MEXICO</c:v>
                </c:pt>
                <c:pt idx="12">
                  <c:v>MICHOACAN</c:v>
                </c:pt>
                <c:pt idx="13">
                  <c:v>NAYARIT</c:v>
                </c:pt>
                <c:pt idx="14">
                  <c:v>OAXACA</c:v>
                </c:pt>
                <c:pt idx="15">
                  <c:v>PUEBLA</c:v>
                </c:pt>
                <c:pt idx="16">
                  <c:v>QUERÉTARO</c:v>
                </c:pt>
                <c:pt idx="17">
                  <c:v>SAN LUIS</c:v>
                </c:pt>
                <c:pt idx="18">
                  <c:v>SINALOA</c:v>
                </c:pt>
                <c:pt idx="19">
                  <c:v>SONORA</c:v>
                </c:pt>
                <c:pt idx="20">
                  <c:v>TABASCO</c:v>
                </c:pt>
                <c:pt idx="21">
                  <c:v>TAMAULIPAS</c:v>
                </c:pt>
                <c:pt idx="22">
                  <c:v>TABASCO</c:v>
                </c:pt>
                <c:pt idx="23">
                  <c:v>VERACRUZ</c:v>
                </c:pt>
                <c:pt idx="24">
                  <c:v>WASHINGTON</c:v>
                </c:pt>
                <c:pt idx="25">
                  <c:v>ZACATECAS</c:v>
                </c:pt>
              </c:strCache>
            </c:strRef>
          </c:cat>
          <c:val>
            <c:numRef>
              <c:f>Hoja2!$B$47:$B$72</c:f>
              <c:numCache>
                <c:formatCode>General</c:formatCode>
                <c:ptCount val="26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1</c:v>
                </c:pt>
                <c:pt idx="4">
                  <c:v>2</c:v>
                </c:pt>
                <c:pt idx="5">
                  <c:v>7</c:v>
                </c:pt>
                <c:pt idx="6">
                  <c:v>2</c:v>
                </c:pt>
                <c:pt idx="7">
                  <c:v>63</c:v>
                </c:pt>
                <c:pt idx="8">
                  <c:v>265</c:v>
                </c:pt>
                <c:pt idx="9">
                  <c:v>4</c:v>
                </c:pt>
                <c:pt idx="10">
                  <c:v>12</c:v>
                </c:pt>
                <c:pt idx="11">
                  <c:v>2</c:v>
                </c:pt>
                <c:pt idx="12">
                  <c:v>451</c:v>
                </c:pt>
                <c:pt idx="13">
                  <c:v>8</c:v>
                </c:pt>
                <c:pt idx="14">
                  <c:v>43</c:v>
                </c:pt>
                <c:pt idx="15">
                  <c:v>4</c:v>
                </c:pt>
                <c:pt idx="16">
                  <c:v>9</c:v>
                </c:pt>
                <c:pt idx="17">
                  <c:v>3</c:v>
                </c:pt>
                <c:pt idx="18">
                  <c:v>17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9</c:v>
                </c:pt>
                <c:pt idx="23">
                  <c:v>11</c:v>
                </c:pt>
                <c:pt idx="24">
                  <c:v>4</c:v>
                </c:pt>
                <c:pt idx="25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8837472"/>
        <c:axId val="137042224"/>
      </c:barChart>
      <c:catAx>
        <c:axId val="1788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7042224"/>
        <c:crosses val="autoZero"/>
        <c:auto val="1"/>
        <c:lblAlgn val="ctr"/>
        <c:lblOffset val="100"/>
        <c:noMultiLvlLbl val="0"/>
      </c:catAx>
      <c:valAx>
        <c:axId val="137042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837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634946074958503"/>
          <c:y val="5.1400386486988608E-2"/>
          <c:w val="0.87087270341208201"/>
          <c:h val="0.7982250656167978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693602693602688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548821548821449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Hoja2!$A$126:$B$126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Hoja2!$A$127:$B$127</c:f>
              <c:numCache>
                <c:formatCode>General</c:formatCode>
                <c:ptCount val="2"/>
                <c:pt idx="0">
                  <c:v>429</c:v>
                </c:pt>
                <c:pt idx="1">
                  <c:v>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044464"/>
        <c:axId val="137045024"/>
        <c:axId val="0"/>
      </c:bar3DChart>
      <c:catAx>
        <c:axId val="13704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045024"/>
        <c:crosses val="autoZero"/>
        <c:auto val="1"/>
        <c:lblAlgn val="ctr"/>
        <c:lblOffset val="100"/>
        <c:noMultiLvlLbl val="0"/>
      </c:catAx>
      <c:valAx>
        <c:axId val="137045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704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877ED-51E1-4966-95A1-CEB698286202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35FF777-84C9-4A99-830B-92F58FF4A597}">
      <dgm:prSet phldrT="[Texto]" custT="1"/>
      <dgm:spPr/>
      <dgm:t>
        <a:bodyPr/>
        <a:lstStyle/>
        <a:p>
          <a:endParaRPr lang="es-MX" sz="2400" dirty="0" smtClean="0"/>
        </a:p>
        <a:p>
          <a:r>
            <a:rPr lang="es-MX" sz="2000" b="1" dirty="0" smtClean="0"/>
            <a:t>SEDESOL</a:t>
          </a:r>
          <a:endParaRPr lang="es-MX" sz="2000" b="1" dirty="0"/>
        </a:p>
      </dgm:t>
    </dgm:pt>
    <dgm:pt modelId="{561F234F-2965-4907-8536-9A8437110B83}" type="parTrans" cxnId="{D0473099-E691-4F11-92DB-09D82887E0D6}">
      <dgm:prSet/>
      <dgm:spPr/>
      <dgm:t>
        <a:bodyPr/>
        <a:lstStyle/>
        <a:p>
          <a:endParaRPr lang="es-MX"/>
        </a:p>
      </dgm:t>
    </dgm:pt>
    <dgm:pt modelId="{39232B52-02FF-4B76-8C96-8DAB799831D1}" type="sibTrans" cxnId="{D0473099-E691-4F11-92DB-09D82887E0D6}">
      <dgm:prSet/>
      <dgm:spPr/>
      <dgm:t>
        <a:bodyPr/>
        <a:lstStyle/>
        <a:p>
          <a:endParaRPr lang="es-MX"/>
        </a:p>
      </dgm:t>
    </dgm:pt>
    <dgm:pt modelId="{617AFDF8-188D-4942-95A6-00BC6A9444AD}">
      <dgm:prSet phldrT="[Texto]" custT="1"/>
      <dgm:spPr/>
      <dgm:t>
        <a:bodyPr/>
        <a:lstStyle/>
        <a:p>
          <a:r>
            <a:rPr lang="es-MX" sz="2000" b="1" dirty="0" smtClean="0"/>
            <a:t>EDUCACIÓN</a:t>
          </a:r>
          <a:r>
            <a:rPr lang="es-MX" sz="2000" dirty="0" smtClean="0"/>
            <a:t> </a:t>
          </a:r>
          <a:endParaRPr lang="es-MX" sz="2000" dirty="0"/>
        </a:p>
      </dgm:t>
    </dgm:pt>
    <dgm:pt modelId="{7F6BF631-BC1A-4563-A662-A0DE66B743CB}" type="parTrans" cxnId="{7D6A17C0-9F19-464E-80F2-E1182C849C93}">
      <dgm:prSet/>
      <dgm:spPr/>
      <dgm:t>
        <a:bodyPr/>
        <a:lstStyle/>
        <a:p>
          <a:endParaRPr lang="es-MX"/>
        </a:p>
      </dgm:t>
    </dgm:pt>
    <dgm:pt modelId="{E13AA511-7D47-4022-9BF1-B755A429B4B2}" type="sibTrans" cxnId="{7D6A17C0-9F19-464E-80F2-E1182C849C93}">
      <dgm:prSet/>
      <dgm:spPr/>
      <dgm:t>
        <a:bodyPr/>
        <a:lstStyle/>
        <a:p>
          <a:endParaRPr lang="es-MX"/>
        </a:p>
      </dgm:t>
    </dgm:pt>
    <dgm:pt modelId="{21D1B953-C761-4137-BD81-A39AD9F914B1}">
      <dgm:prSet phldrT="[Texto]" custT="1"/>
      <dgm:spPr/>
      <dgm:t>
        <a:bodyPr/>
        <a:lstStyle/>
        <a:p>
          <a:r>
            <a:rPr lang="es-MX" sz="2000" b="1" dirty="0" smtClean="0"/>
            <a:t>SALUD</a:t>
          </a:r>
          <a:endParaRPr lang="es-MX" sz="2400" b="1" dirty="0"/>
        </a:p>
      </dgm:t>
    </dgm:pt>
    <dgm:pt modelId="{E3E0B529-235B-466E-B90F-F61514187FB9}" type="parTrans" cxnId="{D865A4D7-D49C-437F-B367-714D9CB19E7D}">
      <dgm:prSet/>
      <dgm:spPr/>
      <dgm:t>
        <a:bodyPr/>
        <a:lstStyle/>
        <a:p>
          <a:endParaRPr lang="es-MX"/>
        </a:p>
      </dgm:t>
    </dgm:pt>
    <dgm:pt modelId="{4C678379-3605-4967-8ABA-8AF11B4DA5A4}" type="sibTrans" cxnId="{D865A4D7-D49C-437F-B367-714D9CB19E7D}">
      <dgm:prSet/>
      <dgm:spPr/>
      <dgm:t>
        <a:bodyPr/>
        <a:lstStyle/>
        <a:p>
          <a:endParaRPr lang="es-MX"/>
        </a:p>
      </dgm:t>
    </dgm:pt>
    <dgm:pt modelId="{E06FBEC9-DDDD-49F4-B984-D5A09997CAE6}">
      <dgm:prSet phldrT="[Texto]" custT="1"/>
      <dgm:spPr/>
      <dgm:t>
        <a:bodyPr/>
        <a:lstStyle/>
        <a:p>
          <a:endParaRPr lang="es-MX" sz="1800" dirty="0" smtClean="0"/>
        </a:p>
        <a:p>
          <a:r>
            <a:rPr lang="es-MX" sz="1600" b="1" dirty="0" smtClean="0"/>
            <a:t>PRESIDENCIAS MUNICIPALES</a:t>
          </a:r>
        </a:p>
        <a:p>
          <a:r>
            <a:rPr lang="es-MX" sz="2000" b="1" dirty="0" smtClean="0"/>
            <a:t>DIF</a:t>
          </a:r>
          <a:endParaRPr lang="es-MX" sz="2000" b="1" dirty="0"/>
        </a:p>
      </dgm:t>
    </dgm:pt>
    <dgm:pt modelId="{DDB36C87-6F74-42D2-AE40-CF51A5F8BFEA}" type="parTrans" cxnId="{3AE28062-68EE-422B-9746-7B72351A3E74}">
      <dgm:prSet/>
      <dgm:spPr/>
      <dgm:t>
        <a:bodyPr/>
        <a:lstStyle/>
        <a:p>
          <a:endParaRPr lang="es-MX"/>
        </a:p>
      </dgm:t>
    </dgm:pt>
    <dgm:pt modelId="{D72A530E-1889-4C0B-AA22-5FC18A846723}" type="sibTrans" cxnId="{3AE28062-68EE-422B-9746-7B72351A3E74}">
      <dgm:prSet/>
      <dgm:spPr/>
      <dgm:t>
        <a:bodyPr/>
        <a:lstStyle/>
        <a:p>
          <a:endParaRPr lang="es-MX"/>
        </a:p>
      </dgm:t>
    </dgm:pt>
    <dgm:pt modelId="{E8B8DA99-B2C6-4239-8F8A-9D5CE022A558}">
      <dgm:prSet phldrT="[Texto]" custT="1"/>
      <dgm:spPr/>
      <dgm:t>
        <a:bodyPr/>
        <a:lstStyle/>
        <a:p>
          <a:r>
            <a:rPr lang="es-MX" sz="2000" b="1" dirty="0" err="1" smtClean="0"/>
            <a:t>ONG´s</a:t>
          </a:r>
          <a:endParaRPr lang="es-MX" sz="2400" b="1" dirty="0"/>
        </a:p>
      </dgm:t>
    </dgm:pt>
    <dgm:pt modelId="{5519667A-534E-43D8-A2BC-2A3D00424C8A}" type="parTrans" cxnId="{E34A6F05-FECE-477F-B0B2-D7333E1628BA}">
      <dgm:prSet/>
      <dgm:spPr/>
      <dgm:t>
        <a:bodyPr/>
        <a:lstStyle/>
        <a:p>
          <a:endParaRPr lang="es-MX"/>
        </a:p>
      </dgm:t>
    </dgm:pt>
    <dgm:pt modelId="{4FD8617F-C863-437C-BBF3-1CFA48C7F959}" type="sibTrans" cxnId="{E34A6F05-FECE-477F-B0B2-D7333E1628BA}">
      <dgm:prSet/>
      <dgm:spPr/>
      <dgm:t>
        <a:bodyPr/>
        <a:lstStyle/>
        <a:p>
          <a:endParaRPr lang="es-MX"/>
        </a:p>
      </dgm:t>
    </dgm:pt>
    <dgm:pt modelId="{D2D55743-D4B2-4F0B-9D00-3871F0205323}" type="pres">
      <dgm:prSet presAssocID="{160877ED-51E1-4966-95A1-CEB698286202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F4732B5-FDE3-4D57-80E6-547703151F5C}" type="pres">
      <dgm:prSet presAssocID="{160877ED-51E1-4966-95A1-CEB698286202}" presName="ellipse1" presStyleLbl="vennNode1" presStyleIdx="0" presStyleCnt="5" custLinFactNeighborX="28487" custLinFactNeighborY="-175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5951AB-3933-43BA-9822-7EE6316C7831}" type="pres">
      <dgm:prSet presAssocID="{160877ED-51E1-4966-95A1-CEB698286202}" presName="ellipse2" presStyleLbl="vennNode1" presStyleIdx="1" presStyleCnt="5" custLinFactNeighborX="-31964" custLinFactNeighborY="-121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21DAAD-D6D5-4EEF-BDB5-5C0676FFFD9F}" type="pres">
      <dgm:prSet presAssocID="{160877ED-51E1-4966-95A1-CEB698286202}" presName="ellipse3" presStyleLbl="vennNode1" presStyleIdx="2" presStyleCnt="5" custLinFactNeighborX="728" custLinFactNeighborY="-2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A84D15-60A8-4AD8-B6AF-5FF83FE0E12A}" type="pres">
      <dgm:prSet presAssocID="{160877ED-51E1-4966-95A1-CEB698286202}" presName="ellipse4" presStyleLbl="vennNode1" presStyleIdx="3" presStyleCnt="5" custLinFactNeighborX="-58261" custLinFactNeighborY="-7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DE9CC3-E8CA-4F95-94A9-2C1BD436C92E}" type="pres">
      <dgm:prSet presAssocID="{160877ED-51E1-4966-95A1-CEB698286202}" presName="ellipse5" presStyleLbl="vennNode1" presStyleIdx="4" presStyleCnt="5" custLinFactNeighborX="-35081" custLinFactNeighborY="404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AE28062-68EE-422B-9746-7B72351A3E74}" srcId="{160877ED-51E1-4966-95A1-CEB698286202}" destId="{E06FBEC9-DDDD-49F4-B984-D5A09997CAE6}" srcOrd="3" destOrd="0" parTransId="{DDB36C87-6F74-42D2-AE40-CF51A5F8BFEA}" sibTransId="{D72A530E-1889-4C0B-AA22-5FC18A846723}"/>
    <dgm:cxn modelId="{D865A4D7-D49C-437F-B367-714D9CB19E7D}" srcId="{160877ED-51E1-4966-95A1-CEB698286202}" destId="{21D1B953-C761-4137-BD81-A39AD9F914B1}" srcOrd="2" destOrd="0" parTransId="{E3E0B529-235B-466E-B90F-F61514187FB9}" sibTransId="{4C678379-3605-4967-8ABA-8AF11B4DA5A4}"/>
    <dgm:cxn modelId="{7D6A17C0-9F19-464E-80F2-E1182C849C93}" srcId="{160877ED-51E1-4966-95A1-CEB698286202}" destId="{617AFDF8-188D-4942-95A6-00BC6A9444AD}" srcOrd="1" destOrd="0" parTransId="{7F6BF631-BC1A-4563-A662-A0DE66B743CB}" sibTransId="{E13AA511-7D47-4022-9BF1-B755A429B4B2}"/>
    <dgm:cxn modelId="{67E77DDD-A40E-4E30-B7F7-D31422D6E3C0}" type="presOf" srcId="{21D1B953-C761-4137-BD81-A39AD9F914B1}" destId="{0C21DAAD-D6D5-4EEF-BDB5-5C0676FFFD9F}" srcOrd="0" destOrd="0" presId="urn:microsoft.com/office/officeart/2005/8/layout/rings+Icon"/>
    <dgm:cxn modelId="{F82DE930-24FF-41AD-887E-4744C17DFA7F}" type="presOf" srcId="{E06FBEC9-DDDD-49F4-B984-D5A09997CAE6}" destId="{C5A84D15-60A8-4AD8-B6AF-5FF83FE0E12A}" srcOrd="0" destOrd="0" presId="urn:microsoft.com/office/officeart/2005/8/layout/rings+Icon"/>
    <dgm:cxn modelId="{971EE779-0BC6-4EA3-A765-595066A89A82}" type="presOf" srcId="{160877ED-51E1-4966-95A1-CEB698286202}" destId="{D2D55743-D4B2-4F0B-9D00-3871F0205323}" srcOrd="0" destOrd="0" presId="urn:microsoft.com/office/officeart/2005/8/layout/rings+Icon"/>
    <dgm:cxn modelId="{E34A6F05-FECE-477F-B0B2-D7333E1628BA}" srcId="{160877ED-51E1-4966-95A1-CEB698286202}" destId="{E8B8DA99-B2C6-4239-8F8A-9D5CE022A558}" srcOrd="4" destOrd="0" parTransId="{5519667A-534E-43D8-A2BC-2A3D00424C8A}" sibTransId="{4FD8617F-C863-437C-BBF3-1CFA48C7F959}"/>
    <dgm:cxn modelId="{759D8CDA-755B-4D9D-A4C0-5E77BF1B1885}" type="presOf" srcId="{835FF777-84C9-4A99-830B-92F58FF4A597}" destId="{9F4732B5-FDE3-4D57-80E6-547703151F5C}" srcOrd="0" destOrd="0" presId="urn:microsoft.com/office/officeart/2005/8/layout/rings+Icon"/>
    <dgm:cxn modelId="{603E89F4-B9E8-4B8C-B964-D7321BF26CD4}" type="presOf" srcId="{E8B8DA99-B2C6-4239-8F8A-9D5CE022A558}" destId="{4DDE9CC3-E8CA-4F95-94A9-2C1BD436C92E}" srcOrd="0" destOrd="0" presId="urn:microsoft.com/office/officeart/2005/8/layout/rings+Icon"/>
    <dgm:cxn modelId="{D0473099-E691-4F11-92DB-09D82887E0D6}" srcId="{160877ED-51E1-4966-95A1-CEB698286202}" destId="{835FF777-84C9-4A99-830B-92F58FF4A597}" srcOrd="0" destOrd="0" parTransId="{561F234F-2965-4907-8536-9A8437110B83}" sibTransId="{39232B52-02FF-4B76-8C96-8DAB799831D1}"/>
    <dgm:cxn modelId="{0B42745F-1F9E-4CDC-BC13-4A56D386FBA4}" type="presOf" srcId="{617AFDF8-188D-4942-95A6-00BC6A9444AD}" destId="{9D5951AB-3933-43BA-9822-7EE6316C7831}" srcOrd="0" destOrd="0" presId="urn:microsoft.com/office/officeart/2005/8/layout/rings+Icon"/>
    <dgm:cxn modelId="{46E9FE0F-41D3-4AE5-8FEB-57BB97640FB7}" type="presParOf" srcId="{D2D55743-D4B2-4F0B-9D00-3871F0205323}" destId="{9F4732B5-FDE3-4D57-80E6-547703151F5C}" srcOrd="0" destOrd="0" presId="urn:microsoft.com/office/officeart/2005/8/layout/rings+Icon"/>
    <dgm:cxn modelId="{82981CE6-8AA6-466F-9B8B-CAFF37227102}" type="presParOf" srcId="{D2D55743-D4B2-4F0B-9D00-3871F0205323}" destId="{9D5951AB-3933-43BA-9822-7EE6316C7831}" srcOrd="1" destOrd="0" presId="urn:microsoft.com/office/officeart/2005/8/layout/rings+Icon"/>
    <dgm:cxn modelId="{A1374F7E-F779-4AFB-AF5C-CC72CDE5A3E4}" type="presParOf" srcId="{D2D55743-D4B2-4F0B-9D00-3871F0205323}" destId="{0C21DAAD-D6D5-4EEF-BDB5-5C0676FFFD9F}" srcOrd="2" destOrd="0" presId="urn:microsoft.com/office/officeart/2005/8/layout/rings+Icon"/>
    <dgm:cxn modelId="{165BC9D2-FF65-4078-9DB2-899A51CD4C33}" type="presParOf" srcId="{D2D55743-D4B2-4F0B-9D00-3871F0205323}" destId="{C5A84D15-60A8-4AD8-B6AF-5FF83FE0E12A}" srcOrd="3" destOrd="0" presId="urn:microsoft.com/office/officeart/2005/8/layout/rings+Icon"/>
    <dgm:cxn modelId="{A0F96D68-8A3B-4AE5-B5C1-3D6208C85557}" type="presParOf" srcId="{D2D55743-D4B2-4F0B-9D00-3871F0205323}" destId="{4DDE9CC3-E8CA-4F95-94A9-2C1BD436C92E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0F5EB-A174-41CC-81B4-B5A235E2D273}" type="doc">
      <dgm:prSet loTypeId="urn:microsoft.com/office/officeart/2005/8/layout/cycle2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23419AE-9E4F-4C2D-80D6-F80A37B2128F}">
      <dgm:prSet phldrT="[Texto]" custT="1"/>
      <dgm:spPr/>
      <dgm:t>
        <a:bodyPr/>
        <a:lstStyle/>
        <a:p>
          <a:r>
            <a:rPr lang="es-MX" sz="1400" b="1" cap="none" spc="0" dirty="0" smtClean="0">
              <a:ln w="0"/>
              <a:solidFill>
                <a:schemeClr val="tx1"/>
              </a:solidFill>
              <a:effectLst/>
            </a:rPr>
            <a:t>SEDESOL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Construcción 3 Albergues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Baja recurso 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Levantamiento de padrón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Contratación de </a:t>
          </a:r>
          <a:r>
            <a:rPr lang="es-MX" sz="105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Coordinadores</a:t>
          </a:r>
          <a:endParaRPr lang="es-MX" sz="11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3958736-EF72-4FB3-92E6-CEA897567775}" type="parTrans" cxnId="{36410FC3-DA97-4458-98A4-3BFCF2A2FC2A}">
      <dgm:prSet/>
      <dgm:spPr/>
      <dgm:t>
        <a:bodyPr/>
        <a:lstStyle/>
        <a:p>
          <a:endParaRPr lang="es-MX"/>
        </a:p>
      </dgm:t>
    </dgm:pt>
    <dgm:pt modelId="{3A603D99-BB4A-44DE-8988-9A3320A6D59E}" type="sibTrans" cxnId="{36410FC3-DA97-4458-98A4-3BFCF2A2FC2A}">
      <dgm:prSet/>
      <dgm:spPr/>
      <dgm:t>
        <a:bodyPr/>
        <a:lstStyle/>
        <a:p>
          <a:endParaRPr lang="es-MX"/>
        </a:p>
      </dgm:t>
    </dgm:pt>
    <dgm:pt modelId="{2A5988B3-F755-4F62-A0B6-FC000B30B071}">
      <dgm:prSet phldrT="[Texto]" custT="1"/>
      <dgm:spPr/>
      <dgm:t>
        <a:bodyPr/>
        <a:lstStyle/>
        <a:p>
          <a:r>
            <a:rPr lang="es-MX" sz="1400" b="1" cap="none" spc="0" dirty="0" smtClean="0">
              <a:ln w="0"/>
              <a:solidFill>
                <a:schemeClr val="tx1"/>
              </a:solidFill>
              <a:effectLst/>
            </a:rPr>
            <a:t>Salud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Atención Preventiva y Curativa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Ferias de la Salud 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Medicamentos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Afiliación al Seguro Popular </a:t>
          </a:r>
        </a:p>
        <a:p>
          <a:endParaRPr lang="es-MX" sz="600" dirty="0"/>
        </a:p>
      </dgm:t>
    </dgm:pt>
    <dgm:pt modelId="{7A334BC6-A986-474C-BA54-0B2C71454CA4}" type="parTrans" cxnId="{A72CD390-2F95-4DCB-81E8-F4B53E080C7F}">
      <dgm:prSet/>
      <dgm:spPr/>
      <dgm:t>
        <a:bodyPr/>
        <a:lstStyle/>
        <a:p>
          <a:endParaRPr lang="es-MX"/>
        </a:p>
      </dgm:t>
    </dgm:pt>
    <dgm:pt modelId="{90AB4067-4069-497F-AA14-2426C66BFBF0}" type="sibTrans" cxnId="{A72CD390-2F95-4DCB-81E8-F4B53E080C7F}">
      <dgm:prSet/>
      <dgm:spPr/>
      <dgm:t>
        <a:bodyPr/>
        <a:lstStyle/>
        <a:p>
          <a:endParaRPr lang="es-MX"/>
        </a:p>
      </dgm:t>
    </dgm:pt>
    <dgm:pt modelId="{8FEE3F90-0B31-4DE3-99E3-82B0834B2BA7}">
      <dgm:prSet phldrT="[Texto]" custT="1"/>
      <dgm:spPr/>
      <dgm:t>
        <a:bodyPr/>
        <a:lstStyle/>
        <a:p>
          <a:r>
            <a:rPr lang="es-MX" sz="14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ONG´s</a:t>
          </a:r>
          <a:endParaRPr lang="es-MX" sz="1400" b="1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UMSNH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UNIVA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MEXFAM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Academias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Grupos de AA</a:t>
          </a:r>
        </a:p>
      </dgm:t>
    </dgm:pt>
    <dgm:pt modelId="{4566F31F-8DA7-4DA4-B801-37275037D166}" type="parTrans" cxnId="{432C8999-C673-4A7A-BF6B-161452AD1821}">
      <dgm:prSet/>
      <dgm:spPr/>
      <dgm:t>
        <a:bodyPr/>
        <a:lstStyle/>
        <a:p>
          <a:endParaRPr lang="es-MX"/>
        </a:p>
      </dgm:t>
    </dgm:pt>
    <dgm:pt modelId="{45B5CEB7-8C2B-4F9E-A1F9-AF240C65F9F6}" type="sibTrans" cxnId="{432C8999-C673-4A7A-BF6B-161452AD1821}">
      <dgm:prSet/>
      <dgm:spPr/>
      <dgm:t>
        <a:bodyPr/>
        <a:lstStyle/>
        <a:p>
          <a:endParaRPr lang="es-MX"/>
        </a:p>
      </dgm:t>
    </dgm:pt>
    <dgm:pt modelId="{B67CDC3E-0BB2-4683-A80E-0176FCC390B6}">
      <dgm:prSet phldrT="[Texto]" custT="1"/>
      <dgm:spPr/>
      <dgm:t>
        <a:bodyPr/>
        <a:lstStyle/>
        <a:p>
          <a:r>
            <a:rPr lang="es-MX" sz="1400" b="1" cap="none" spc="0" dirty="0" smtClean="0">
              <a:ln w="0"/>
              <a:solidFill>
                <a:schemeClr val="tx1"/>
              </a:solidFill>
              <a:effectLst/>
            </a:rPr>
            <a:t>DIF Estatal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Apertura de Guarderías.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2 Alimentos para población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Contratación de personal</a:t>
          </a:r>
        </a:p>
        <a:p>
          <a:r>
            <a:rPr lang="es-MX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Alimentos frescos y no perecederos</a:t>
          </a:r>
          <a:endParaRPr lang="es-MX" sz="11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12A1FFE-6572-47AB-8C04-9B8FF6ACD9A8}" type="parTrans" cxnId="{A7E3AE6F-C398-48A1-B828-0180191B32B9}">
      <dgm:prSet/>
      <dgm:spPr/>
      <dgm:t>
        <a:bodyPr/>
        <a:lstStyle/>
        <a:p>
          <a:endParaRPr lang="es-MX"/>
        </a:p>
      </dgm:t>
    </dgm:pt>
    <dgm:pt modelId="{1568C66F-2D70-440B-A76F-C266F3F5DB82}" type="sibTrans" cxnId="{A7E3AE6F-C398-48A1-B828-0180191B32B9}">
      <dgm:prSet/>
      <dgm:spPr/>
      <dgm:t>
        <a:bodyPr/>
        <a:lstStyle/>
        <a:p>
          <a:endParaRPr lang="es-MX"/>
        </a:p>
      </dgm:t>
    </dgm:pt>
    <dgm:pt modelId="{4677B5A4-6208-4EC3-9694-B8D844202B64}">
      <dgm:prSet phldrT="[Texto]" custT="1"/>
      <dgm:spPr/>
      <dgm:t>
        <a:bodyPr/>
        <a:lstStyle/>
        <a:p>
          <a:r>
            <a:rPr lang="es-MX" sz="1400" b="1" cap="none" spc="0" dirty="0" smtClean="0">
              <a:ln w="0"/>
              <a:effectLst/>
            </a:rPr>
            <a:t>Educación</a:t>
          </a:r>
        </a:p>
        <a:p>
          <a:r>
            <a:rPr lang="es-MX" sz="11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Contratación de 44 profesores</a:t>
          </a:r>
        </a:p>
        <a:p>
          <a:r>
            <a:rPr lang="es-MX" sz="11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 Aulas Móviles</a:t>
          </a:r>
        </a:p>
        <a:p>
          <a:r>
            <a:rPr lang="es-MX" sz="11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 Aulas Fijas</a:t>
          </a:r>
        </a:p>
        <a:p>
          <a:r>
            <a:rPr lang="es-MX" sz="11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Atención a 600 alumnos</a:t>
          </a:r>
        </a:p>
        <a:p>
          <a:endParaRPr lang="es-MX" sz="700" dirty="0"/>
        </a:p>
      </dgm:t>
    </dgm:pt>
    <dgm:pt modelId="{A311CB7D-981A-4B68-82A2-D6F88C0516E2}" type="parTrans" cxnId="{A5DEC402-0233-4B06-A553-570BBB9A4CEF}">
      <dgm:prSet/>
      <dgm:spPr/>
      <dgm:t>
        <a:bodyPr/>
        <a:lstStyle/>
        <a:p>
          <a:endParaRPr lang="es-MX"/>
        </a:p>
      </dgm:t>
    </dgm:pt>
    <dgm:pt modelId="{E9BC6C50-52C6-4B03-AEAE-C11E4E62F75B}" type="sibTrans" cxnId="{A5DEC402-0233-4B06-A553-570BBB9A4CEF}">
      <dgm:prSet/>
      <dgm:spPr/>
      <dgm:t>
        <a:bodyPr/>
        <a:lstStyle/>
        <a:p>
          <a:endParaRPr lang="es-MX"/>
        </a:p>
      </dgm:t>
    </dgm:pt>
    <dgm:pt modelId="{4BA3FA87-BA48-4EE5-A3A9-B5743882425B}" type="pres">
      <dgm:prSet presAssocID="{6060F5EB-A174-41CC-81B4-B5A235E2D27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80CEDB6-1D8B-4933-82BC-1E07102E3FDC}" type="pres">
      <dgm:prSet presAssocID="{D23419AE-9E4F-4C2D-80D6-F80A37B2128F}" presName="node" presStyleLbl="node1" presStyleIdx="0" presStyleCnt="5" custRadScaleRad="101730" custRadScaleInc="26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6CD4DF-EBB1-46FC-AB69-3C05F4849AC5}" type="pres">
      <dgm:prSet presAssocID="{3A603D99-BB4A-44DE-8988-9A3320A6D59E}" presName="sibTrans" presStyleLbl="sibTrans2D1" presStyleIdx="0" presStyleCnt="5"/>
      <dgm:spPr/>
      <dgm:t>
        <a:bodyPr/>
        <a:lstStyle/>
        <a:p>
          <a:endParaRPr lang="es-MX"/>
        </a:p>
      </dgm:t>
    </dgm:pt>
    <dgm:pt modelId="{057EF986-DE89-44E2-8DF2-F029FBC87BCA}" type="pres">
      <dgm:prSet presAssocID="{3A603D99-BB4A-44DE-8988-9A3320A6D59E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A847497E-A6A2-4B8A-820C-86547157D0DD}" type="pres">
      <dgm:prSet presAssocID="{2A5988B3-F755-4F62-A0B6-FC000B30B071}" presName="node" presStyleLbl="node1" presStyleIdx="1" presStyleCnt="5" custScaleX="109475" custScaleY="1046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927938-75A0-491F-AEAB-FC88BB8E0851}" type="pres">
      <dgm:prSet presAssocID="{90AB4067-4069-497F-AA14-2426C66BFBF0}" presName="sibTrans" presStyleLbl="sibTrans2D1" presStyleIdx="1" presStyleCnt="5"/>
      <dgm:spPr/>
      <dgm:t>
        <a:bodyPr/>
        <a:lstStyle/>
        <a:p>
          <a:endParaRPr lang="es-MX"/>
        </a:p>
      </dgm:t>
    </dgm:pt>
    <dgm:pt modelId="{EDFE02E4-00C8-4F70-8AA5-01060431DCA4}" type="pres">
      <dgm:prSet presAssocID="{90AB4067-4069-497F-AA14-2426C66BFBF0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192A3C44-3AB0-4094-88E1-841101C8F130}" type="pres">
      <dgm:prSet presAssocID="{4677B5A4-6208-4EC3-9694-B8D844202B64}" presName="node" presStyleLbl="node1" presStyleIdx="2" presStyleCnt="5" custRadScaleRad="100451" custRadScaleInc="-18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79D871-B736-46D9-9CE2-F96B27D4EFC8}" type="pres">
      <dgm:prSet presAssocID="{E9BC6C50-52C6-4B03-AEAE-C11E4E62F75B}" presName="sibTrans" presStyleLbl="sibTrans2D1" presStyleIdx="2" presStyleCnt="5"/>
      <dgm:spPr/>
      <dgm:t>
        <a:bodyPr/>
        <a:lstStyle/>
        <a:p>
          <a:endParaRPr lang="es-MX"/>
        </a:p>
      </dgm:t>
    </dgm:pt>
    <dgm:pt modelId="{F9209626-4CC6-44BE-A638-B4E38BFBB0A0}" type="pres">
      <dgm:prSet presAssocID="{E9BC6C50-52C6-4B03-AEAE-C11E4E62F75B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E57F92B7-B691-4E9F-AEC4-0B379EEBE9A1}" type="pres">
      <dgm:prSet presAssocID="{8FEE3F90-0B31-4DE3-99E3-82B0834B2B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3F0575-328A-497F-89D7-8072B316B2F9}" type="pres">
      <dgm:prSet presAssocID="{45B5CEB7-8C2B-4F9E-A1F9-AF240C65F9F6}" presName="sibTrans" presStyleLbl="sibTrans2D1" presStyleIdx="3" presStyleCnt="5"/>
      <dgm:spPr/>
      <dgm:t>
        <a:bodyPr/>
        <a:lstStyle/>
        <a:p>
          <a:endParaRPr lang="es-MX"/>
        </a:p>
      </dgm:t>
    </dgm:pt>
    <dgm:pt modelId="{51E3D847-8FB3-4C32-B3FD-5D9071CF22A3}" type="pres">
      <dgm:prSet presAssocID="{45B5CEB7-8C2B-4F9E-A1F9-AF240C65F9F6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0DCB53DB-513B-4A83-8FC3-DBB7CDE603C0}" type="pres">
      <dgm:prSet presAssocID="{B67CDC3E-0BB2-4683-A80E-0176FCC390B6}" presName="node" presStyleLbl="node1" presStyleIdx="4" presStyleCnt="5" custScaleX="109816" custScaleY="1144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B7294B-B8FF-4E1C-BBE1-9F47D3A947C6}" type="pres">
      <dgm:prSet presAssocID="{1568C66F-2D70-440B-A76F-C266F3F5DB82}" presName="sibTrans" presStyleLbl="sibTrans2D1" presStyleIdx="4" presStyleCnt="5"/>
      <dgm:spPr/>
      <dgm:t>
        <a:bodyPr/>
        <a:lstStyle/>
        <a:p>
          <a:endParaRPr lang="es-MX"/>
        </a:p>
      </dgm:t>
    </dgm:pt>
    <dgm:pt modelId="{0A5E47E7-1728-4311-A972-70B03E17C9A9}" type="pres">
      <dgm:prSet presAssocID="{1568C66F-2D70-440B-A76F-C266F3F5DB82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07BFA638-5E06-4E7B-814B-28DDA3DA9C98}" type="presOf" srcId="{4677B5A4-6208-4EC3-9694-B8D844202B64}" destId="{192A3C44-3AB0-4094-88E1-841101C8F130}" srcOrd="0" destOrd="0" presId="urn:microsoft.com/office/officeart/2005/8/layout/cycle2"/>
    <dgm:cxn modelId="{EA4A31D8-9CBC-400C-8FF1-D762F8543BC6}" type="presOf" srcId="{45B5CEB7-8C2B-4F9E-A1F9-AF240C65F9F6}" destId="{8C3F0575-328A-497F-89D7-8072B316B2F9}" srcOrd="0" destOrd="0" presId="urn:microsoft.com/office/officeart/2005/8/layout/cycle2"/>
    <dgm:cxn modelId="{6CF55DA3-9157-45E8-8956-A276831B3053}" type="presOf" srcId="{3A603D99-BB4A-44DE-8988-9A3320A6D59E}" destId="{F86CD4DF-EBB1-46FC-AB69-3C05F4849AC5}" srcOrd="0" destOrd="0" presId="urn:microsoft.com/office/officeart/2005/8/layout/cycle2"/>
    <dgm:cxn modelId="{903F97B8-4BF4-42D5-976E-61B37021E4D3}" type="presOf" srcId="{1568C66F-2D70-440B-A76F-C266F3F5DB82}" destId="{0AB7294B-B8FF-4E1C-BBE1-9F47D3A947C6}" srcOrd="0" destOrd="0" presId="urn:microsoft.com/office/officeart/2005/8/layout/cycle2"/>
    <dgm:cxn modelId="{F2C215E5-EA2B-4207-85A9-44647A668D26}" type="presOf" srcId="{45B5CEB7-8C2B-4F9E-A1F9-AF240C65F9F6}" destId="{51E3D847-8FB3-4C32-B3FD-5D9071CF22A3}" srcOrd="1" destOrd="0" presId="urn:microsoft.com/office/officeart/2005/8/layout/cycle2"/>
    <dgm:cxn modelId="{41809B7D-A943-4FCA-9326-D04D6C8B42D8}" type="presOf" srcId="{E9BC6C50-52C6-4B03-AEAE-C11E4E62F75B}" destId="{F9209626-4CC6-44BE-A638-B4E38BFBB0A0}" srcOrd="1" destOrd="0" presId="urn:microsoft.com/office/officeart/2005/8/layout/cycle2"/>
    <dgm:cxn modelId="{A7E3AE6F-C398-48A1-B828-0180191B32B9}" srcId="{6060F5EB-A174-41CC-81B4-B5A235E2D273}" destId="{B67CDC3E-0BB2-4683-A80E-0176FCC390B6}" srcOrd="4" destOrd="0" parTransId="{C12A1FFE-6572-47AB-8C04-9B8FF6ACD9A8}" sibTransId="{1568C66F-2D70-440B-A76F-C266F3F5DB82}"/>
    <dgm:cxn modelId="{A72CD390-2F95-4DCB-81E8-F4B53E080C7F}" srcId="{6060F5EB-A174-41CC-81B4-B5A235E2D273}" destId="{2A5988B3-F755-4F62-A0B6-FC000B30B071}" srcOrd="1" destOrd="0" parTransId="{7A334BC6-A986-474C-BA54-0B2C71454CA4}" sibTransId="{90AB4067-4069-497F-AA14-2426C66BFBF0}"/>
    <dgm:cxn modelId="{58CC060A-917B-4B09-8D51-EC6DF5A41E3F}" type="presOf" srcId="{90AB4067-4069-497F-AA14-2426C66BFBF0}" destId="{EDFE02E4-00C8-4F70-8AA5-01060431DCA4}" srcOrd="1" destOrd="0" presId="urn:microsoft.com/office/officeart/2005/8/layout/cycle2"/>
    <dgm:cxn modelId="{ABE3D434-8341-4E1A-9A14-27591B85EBF4}" type="presOf" srcId="{6060F5EB-A174-41CC-81B4-B5A235E2D273}" destId="{4BA3FA87-BA48-4EE5-A3A9-B5743882425B}" srcOrd="0" destOrd="0" presId="urn:microsoft.com/office/officeart/2005/8/layout/cycle2"/>
    <dgm:cxn modelId="{8760E2E7-8772-4CD9-AE4C-BA888D026DF2}" type="presOf" srcId="{D23419AE-9E4F-4C2D-80D6-F80A37B2128F}" destId="{480CEDB6-1D8B-4933-82BC-1E07102E3FDC}" srcOrd="0" destOrd="0" presId="urn:microsoft.com/office/officeart/2005/8/layout/cycle2"/>
    <dgm:cxn modelId="{0BFC0C7C-0D92-4C00-9FFF-E288504A072B}" type="presOf" srcId="{E9BC6C50-52C6-4B03-AEAE-C11E4E62F75B}" destId="{9079D871-B736-46D9-9CE2-F96B27D4EFC8}" srcOrd="0" destOrd="0" presId="urn:microsoft.com/office/officeart/2005/8/layout/cycle2"/>
    <dgm:cxn modelId="{524A9E95-ACF6-4C70-983C-A6CBBF9FFB2C}" type="presOf" srcId="{3A603D99-BB4A-44DE-8988-9A3320A6D59E}" destId="{057EF986-DE89-44E2-8DF2-F029FBC87BCA}" srcOrd="1" destOrd="0" presId="urn:microsoft.com/office/officeart/2005/8/layout/cycle2"/>
    <dgm:cxn modelId="{302B9647-658F-4367-B2CB-A0A12A1F4970}" type="presOf" srcId="{1568C66F-2D70-440B-A76F-C266F3F5DB82}" destId="{0A5E47E7-1728-4311-A972-70B03E17C9A9}" srcOrd="1" destOrd="0" presId="urn:microsoft.com/office/officeart/2005/8/layout/cycle2"/>
    <dgm:cxn modelId="{5C32558A-5CED-4ADB-8CC5-1F70534A8C96}" type="presOf" srcId="{8FEE3F90-0B31-4DE3-99E3-82B0834B2BA7}" destId="{E57F92B7-B691-4E9F-AEC4-0B379EEBE9A1}" srcOrd="0" destOrd="0" presId="urn:microsoft.com/office/officeart/2005/8/layout/cycle2"/>
    <dgm:cxn modelId="{432C8999-C673-4A7A-BF6B-161452AD1821}" srcId="{6060F5EB-A174-41CC-81B4-B5A235E2D273}" destId="{8FEE3F90-0B31-4DE3-99E3-82B0834B2BA7}" srcOrd="3" destOrd="0" parTransId="{4566F31F-8DA7-4DA4-B801-37275037D166}" sibTransId="{45B5CEB7-8C2B-4F9E-A1F9-AF240C65F9F6}"/>
    <dgm:cxn modelId="{2FC5B36F-27AD-4D66-81F6-E845E6B7D263}" type="presOf" srcId="{90AB4067-4069-497F-AA14-2426C66BFBF0}" destId="{0A927938-75A0-491F-AEAB-FC88BB8E0851}" srcOrd="0" destOrd="0" presId="urn:microsoft.com/office/officeart/2005/8/layout/cycle2"/>
    <dgm:cxn modelId="{36410FC3-DA97-4458-98A4-3BFCF2A2FC2A}" srcId="{6060F5EB-A174-41CC-81B4-B5A235E2D273}" destId="{D23419AE-9E4F-4C2D-80D6-F80A37B2128F}" srcOrd="0" destOrd="0" parTransId="{03958736-EF72-4FB3-92E6-CEA897567775}" sibTransId="{3A603D99-BB4A-44DE-8988-9A3320A6D59E}"/>
    <dgm:cxn modelId="{D1695CB7-FD81-41BE-965F-254C1B94D818}" type="presOf" srcId="{B67CDC3E-0BB2-4683-A80E-0176FCC390B6}" destId="{0DCB53DB-513B-4A83-8FC3-DBB7CDE603C0}" srcOrd="0" destOrd="0" presId="urn:microsoft.com/office/officeart/2005/8/layout/cycle2"/>
    <dgm:cxn modelId="{A5DEC402-0233-4B06-A553-570BBB9A4CEF}" srcId="{6060F5EB-A174-41CC-81B4-B5A235E2D273}" destId="{4677B5A4-6208-4EC3-9694-B8D844202B64}" srcOrd="2" destOrd="0" parTransId="{A311CB7D-981A-4B68-82A2-D6F88C0516E2}" sibTransId="{E9BC6C50-52C6-4B03-AEAE-C11E4E62F75B}"/>
    <dgm:cxn modelId="{C55B3C7C-C63D-46A9-A2B2-BE6A6A3C6323}" type="presOf" srcId="{2A5988B3-F755-4F62-A0B6-FC000B30B071}" destId="{A847497E-A6A2-4B8A-820C-86547157D0DD}" srcOrd="0" destOrd="0" presId="urn:microsoft.com/office/officeart/2005/8/layout/cycle2"/>
    <dgm:cxn modelId="{8AFF9EB9-DF60-4E2F-8D13-1BEAAC33E689}" type="presParOf" srcId="{4BA3FA87-BA48-4EE5-A3A9-B5743882425B}" destId="{480CEDB6-1D8B-4933-82BC-1E07102E3FDC}" srcOrd="0" destOrd="0" presId="urn:microsoft.com/office/officeart/2005/8/layout/cycle2"/>
    <dgm:cxn modelId="{0DBAE42B-8C52-4E83-8345-6C256D4266F0}" type="presParOf" srcId="{4BA3FA87-BA48-4EE5-A3A9-B5743882425B}" destId="{F86CD4DF-EBB1-46FC-AB69-3C05F4849AC5}" srcOrd="1" destOrd="0" presId="urn:microsoft.com/office/officeart/2005/8/layout/cycle2"/>
    <dgm:cxn modelId="{0FA689D5-0D7D-4889-A2A0-A56F47A4E329}" type="presParOf" srcId="{F86CD4DF-EBB1-46FC-AB69-3C05F4849AC5}" destId="{057EF986-DE89-44E2-8DF2-F029FBC87BCA}" srcOrd="0" destOrd="0" presId="urn:microsoft.com/office/officeart/2005/8/layout/cycle2"/>
    <dgm:cxn modelId="{746E4A0C-9103-4859-AD3B-10641344909F}" type="presParOf" srcId="{4BA3FA87-BA48-4EE5-A3A9-B5743882425B}" destId="{A847497E-A6A2-4B8A-820C-86547157D0DD}" srcOrd="2" destOrd="0" presId="urn:microsoft.com/office/officeart/2005/8/layout/cycle2"/>
    <dgm:cxn modelId="{5067AB2D-5577-4418-A082-04CF8E284B17}" type="presParOf" srcId="{4BA3FA87-BA48-4EE5-A3A9-B5743882425B}" destId="{0A927938-75A0-491F-AEAB-FC88BB8E0851}" srcOrd="3" destOrd="0" presId="urn:microsoft.com/office/officeart/2005/8/layout/cycle2"/>
    <dgm:cxn modelId="{62E3536F-DCE5-4D5C-9CE5-BFB516DAAEDD}" type="presParOf" srcId="{0A927938-75A0-491F-AEAB-FC88BB8E0851}" destId="{EDFE02E4-00C8-4F70-8AA5-01060431DCA4}" srcOrd="0" destOrd="0" presId="urn:microsoft.com/office/officeart/2005/8/layout/cycle2"/>
    <dgm:cxn modelId="{926298BA-3262-4CF3-B379-2CA9143801C2}" type="presParOf" srcId="{4BA3FA87-BA48-4EE5-A3A9-B5743882425B}" destId="{192A3C44-3AB0-4094-88E1-841101C8F130}" srcOrd="4" destOrd="0" presId="urn:microsoft.com/office/officeart/2005/8/layout/cycle2"/>
    <dgm:cxn modelId="{7E8FBBE4-27B7-4A0A-817F-4B8C61BE3149}" type="presParOf" srcId="{4BA3FA87-BA48-4EE5-A3A9-B5743882425B}" destId="{9079D871-B736-46D9-9CE2-F96B27D4EFC8}" srcOrd="5" destOrd="0" presId="urn:microsoft.com/office/officeart/2005/8/layout/cycle2"/>
    <dgm:cxn modelId="{E2EF6119-23CE-4F16-811F-E6CC5884DFF7}" type="presParOf" srcId="{9079D871-B736-46D9-9CE2-F96B27D4EFC8}" destId="{F9209626-4CC6-44BE-A638-B4E38BFBB0A0}" srcOrd="0" destOrd="0" presId="urn:microsoft.com/office/officeart/2005/8/layout/cycle2"/>
    <dgm:cxn modelId="{6080C126-930C-4433-8DB7-16D0E09EF4DF}" type="presParOf" srcId="{4BA3FA87-BA48-4EE5-A3A9-B5743882425B}" destId="{E57F92B7-B691-4E9F-AEC4-0B379EEBE9A1}" srcOrd="6" destOrd="0" presId="urn:microsoft.com/office/officeart/2005/8/layout/cycle2"/>
    <dgm:cxn modelId="{93620CAB-FF4B-484A-A887-0558415ED8F2}" type="presParOf" srcId="{4BA3FA87-BA48-4EE5-A3A9-B5743882425B}" destId="{8C3F0575-328A-497F-89D7-8072B316B2F9}" srcOrd="7" destOrd="0" presId="urn:microsoft.com/office/officeart/2005/8/layout/cycle2"/>
    <dgm:cxn modelId="{FE48191A-A7C8-422B-A9B2-21CD04AE71E0}" type="presParOf" srcId="{8C3F0575-328A-497F-89D7-8072B316B2F9}" destId="{51E3D847-8FB3-4C32-B3FD-5D9071CF22A3}" srcOrd="0" destOrd="0" presId="urn:microsoft.com/office/officeart/2005/8/layout/cycle2"/>
    <dgm:cxn modelId="{E3EC315D-F46C-4C90-AC27-247619878D63}" type="presParOf" srcId="{4BA3FA87-BA48-4EE5-A3A9-B5743882425B}" destId="{0DCB53DB-513B-4A83-8FC3-DBB7CDE603C0}" srcOrd="8" destOrd="0" presId="urn:microsoft.com/office/officeart/2005/8/layout/cycle2"/>
    <dgm:cxn modelId="{EFC286D6-E2C7-4AC6-B8CC-CA1D7E8E5201}" type="presParOf" srcId="{4BA3FA87-BA48-4EE5-A3A9-B5743882425B}" destId="{0AB7294B-B8FF-4E1C-BBE1-9F47D3A947C6}" srcOrd="9" destOrd="0" presId="urn:microsoft.com/office/officeart/2005/8/layout/cycle2"/>
    <dgm:cxn modelId="{C78632EB-86B6-4B93-B2F0-7845495F4F3C}" type="presParOf" srcId="{0AB7294B-B8FF-4E1C-BBE1-9F47D3A947C6}" destId="{0A5E47E7-1728-4311-A972-70B03E17C9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732B5-FDE3-4D57-80E6-547703151F5C}">
      <dsp:nvSpPr>
        <dsp:cNvPr id="0" name=""/>
        <dsp:cNvSpPr/>
      </dsp:nvSpPr>
      <dsp:spPr>
        <a:xfrm>
          <a:off x="694766" y="57531"/>
          <a:ext cx="2438889" cy="243888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SEDESOL</a:t>
          </a:r>
          <a:endParaRPr lang="es-MX" sz="2000" b="1" kern="1200" dirty="0"/>
        </a:p>
      </dsp:txBody>
      <dsp:txXfrm>
        <a:off x="1051933" y="414697"/>
        <a:ext cx="1724555" cy="1724552"/>
      </dsp:txXfrm>
    </dsp:sp>
    <dsp:sp modelId="{9D5951AB-3933-43BA-9822-7EE6316C7831}">
      <dsp:nvSpPr>
        <dsp:cNvPr id="0" name=""/>
        <dsp:cNvSpPr/>
      </dsp:nvSpPr>
      <dsp:spPr>
        <a:xfrm>
          <a:off x="474549" y="1815807"/>
          <a:ext cx="2438889" cy="243888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EDUCACIÓN</a:t>
          </a:r>
          <a:r>
            <a:rPr lang="es-MX" sz="2000" kern="1200" dirty="0" smtClean="0"/>
            <a:t> </a:t>
          </a:r>
          <a:endParaRPr lang="es-MX" sz="2000" kern="1200" dirty="0"/>
        </a:p>
      </dsp:txBody>
      <dsp:txXfrm>
        <a:off x="831716" y="2172973"/>
        <a:ext cx="1724555" cy="1724552"/>
      </dsp:txXfrm>
    </dsp:sp>
    <dsp:sp modelId="{0C21DAAD-D6D5-4EEF-BDB5-5C0676FFFD9F}">
      <dsp:nvSpPr>
        <dsp:cNvPr id="0" name=""/>
        <dsp:cNvSpPr/>
      </dsp:nvSpPr>
      <dsp:spPr>
        <a:xfrm>
          <a:off x="2526732" y="480117"/>
          <a:ext cx="2438889" cy="243888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SALUD</a:t>
          </a:r>
          <a:endParaRPr lang="es-MX" sz="2400" b="1" kern="1200" dirty="0"/>
        </a:p>
      </dsp:txBody>
      <dsp:txXfrm>
        <a:off x="2883899" y="837283"/>
        <a:ext cx="1724555" cy="1724552"/>
      </dsp:txXfrm>
    </dsp:sp>
    <dsp:sp modelId="{C5A84D15-60A8-4AD8-B6AF-5FF83FE0E12A}">
      <dsp:nvSpPr>
        <dsp:cNvPr id="0" name=""/>
        <dsp:cNvSpPr/>
      </dsp:nvSpPr>
      <dsp:spPr>
        <a:xfrm>
          <a:off x="2342171" y="2094523"/>
          <a:ext cx="2438889" cy="243888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PRESIDENCIAS MUNICIPALES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DIF</a:t>
          </a:r>
          <a:endParaRPr lang="es-MX" sz="2000" b="1" kern="1200" dirty="0"/>
        </a:p>
      </dsp:txBody>
      <dsp:txXfrm>
        <a:off x="2699338" y="2451689"/>
        <a:ext cx="1724555" cy="1724552"/>
      </dsp:txXfrm>
    </dsp:sp>
    <dsp:sp modelId="{4DDE9CC3-E8CA-4F95-94A9-2C1BD436C92E}">
      <dsp:nvSpPr>
        <dsp:cNvPr id="0" name=""/>
        <dsp:cNvSpPr/>
      </dsp:nvSpPr>
      <dsp:spPr>
        <a:xfrm>
          <a:off x="4161622" y="1470596"/>
          <a:ext cx="2438889" cy="243888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err="1" smtClean="0"/>
            <a:t>ONG´s</a:t>
          </a:r>
          <a:endParaRPr lang="es-MX" sz="2400" b="1" kern="1200" dirty="0"/>
        </a:p>
      </dsp:txBody>
      <dsp:txXfrm>
        <a:off x="4518789" y="1827762"/>
        <a:ext cx="1724555" cy="1724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93B330-7A35-4ABA-B8CD-22150D51DBA8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513F29-3CD2-4F29-BBFB-E7DD76B53D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0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535883-672C-45CB-AF96-F6140DD179A3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A90DD9-1549-4716-BE9E-B35DEE31B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01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Calibri"/>
              <a:ea typeface="MS PGothic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25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51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9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5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15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65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1" y="1165001"/>
            <a:ext cx="9144001" cy="5698100"/>
            <a:chOff x="-1" y="1283855"/>
            <a:chExt cx="9144001" cy="5579246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0" y="12838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0" y="13582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0" y="14326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0" y="15070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0" y="15814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0" y="16558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0" y="17301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0" y="18045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0" y="18789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0" y="19533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0" y="20277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0" y="21021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0" y="21765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0" y="22509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0" y="23253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0" y="23997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0" y="24740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0" y="25484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0" y="26228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0" y="26972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0" y="27716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0" y="28460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0" y="29204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0" y="29948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0" y="30692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0" y="31436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0" y="32179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0" y="32923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0" y="33667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0" y="34411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0" y="35155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>
              <a:off x="0" y="35899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>
              <a:off x="-1" y="36643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>
              <a:off x="-1" y="37387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-1" y="38131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-1" y="38875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-1" y="39618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-1" y="40362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>
              <a:off x="-1" y="41106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-1" y="41850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-1" y="42594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-1" y="43338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>
              <a:off x="-1" y="44082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-1" y="44826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>
              <a:off x="-1" y="45570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-1" y="46314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>
              <a:off x="-1" y="47057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-1" y="47801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-1" y="48545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/>
            <p:nvPr/>
          </p:nvCxnSpPr>
          <p:spPr>
            <a:xfrm>
              <a:off x="-1" y="49289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>
              <a:off x="-1" y="50033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-1" y="50777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>
              <a:off x="-1" y="51521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>
              <a:off x="-1" y="52265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>
              <a:off x="-1" y="53009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-1" y="53753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>
              <a:off x="-1" y="54496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-1" y="55240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-1" y="55984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/>
            <p:cNvCxnSpPr/>
            <p:nvPr/>
          </p:nvCxnSpPr>
          <p:spPr>
            <a:xfrm>
              <a:off x="-1" y="56728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-1" y="57472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>
              <a:off x="-1" y="58216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>
              <a:off x="-1" y="58960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-1" y="59704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-1" y="60448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-1" y="61192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-1" y="61935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>
              <a:off x="-1" y="62679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-1" y="63423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>
              <a:off x="-1" y="64167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>
              <a:off x="-1" y="64911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-1" y="65655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-1" y="66399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>
              <a:off x="-1" y="67143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>
              <a:off x="-1" y="67887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-1" y="6863101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ángulo 83"/>
          <p:cNvSpPr/>
          <p:nvPr userDrawn="1"/>
        </p:nvSpPr>
        <p:spPr>
          <a:xfrm>
            <a:off x="-1" y="6639935"/>
            <a:ext cx="9144000" cy="22316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5" name="Imagen 8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3" y="163095"/>
            <a:ext cx="2389637" cy="722377"/>
          </a:xfrm>
          <a:prstGeom prst="rect">
            <a:avLst/>
          </a:prstGeom>
        </p:spPr>
      </p:pic>
      <p:cxnSp>
        <p:nvCxnSpPr>
          <p:cNvPr id="86" name="Conector recto 85"/>
          <p:cNvCxnSpPr/>
          <p:nvPr userDrawn="1"/>
        </p:nvCxnSpPr>
        <p:spPr>
          <a:xfrm>
            <a:off x="0" y="1025236"/>
            <a:ext cx="1976582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 userDrawn="1"/>
        </p:nvCxnSpPr>
        <p:spPr>
          <a:xfrm>
            <a:off x="2974109" y="1025236"/>
            <a:ext cx="616989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38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2034" y="127220"/>
            <a:ext cx="3279932" cy="3426249"/>
          </a:xfrm>
          <a:prstGeom prst="rect">
            <a:avLst/>
          </a:prstGeom>
        </p:spPr>
      </p:pic>
      <p:sp>
        <p:nvSpPr>
          <p:cNvPr id="8" name="5 Rectángulo"/>
          <p:cNvSpPr/>
          <p:nvPr userDrawn="1"/>
        </p:nvSpPr>
        <p:spPr>
          <a:xfrm>
            <a:off x="0" y="5008604"/>
            <a:ext cx="9144000" cy="1849395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53619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microsoft.com/office/2007/relationships/diagramDrawing" Target="../diagrams/drawing1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CuadroTexto"/>
          <p:cNvSpPr txBox="1">
            <a:spLocks noChangeArrowheads="1"/>
          </p:cNvSpPr>
          <p:nvPr/>
        </p:nvSpPr>
        <p:spPr bwMode="auto">
          <a:xfrm>
            <a:off x="2987675" y="5908675"/>
            <a:ext cx="4319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s-ES" sz="2000" b="1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Calibri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6592" y="5290218"/>
            <a:ext cx="8882743" cy="146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small" spc="600" dirty="0" smtClean="0">
                <a:solidFill>
                  <a:schemeClr val="bg1"/>
                </a:solidFill>
                <a:cs typeface="Calibri"/>
              </a:rPr>
              <a:t>Michoacán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" b="1" cap="small" spc="600" dirty="0" smtClean="0">
              <a:solidFill>
                <a:schemeClr val="bg1"/>
              </a:solidFill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i="1" dirty="0" smtClean="0">
                <a:solidFill>
                  <a:schemeClr val="bg1"/>
                </a:solidFill>
                <a:cs typeface="Calibri"/>
              </a:rPr>
              <a:t>Municipios de </a:t>
            </a:r>
            <a:r>
              <a:rPr lang="es-ES" sz="2400" i="1" dirty="0" err="1" smtClean="0">
                <a:solidFill>
                  <a:schemeClr val="bg1"/>
                </a:solidFill>
                <a:cs typeface="Calibri"/>
              </a:rPr>
              <a:t>Yurécuaro</a:t>
            </a:r>
            <a:r>
              <a:rPr lang="es-ES" sz="2400" i="1" dirty="0" smtClean="0">
                <a:solidFill>
                  <a:schemeClr val="bg1"/>
                </a:solidFill>
                <a:cs typeface="Calibri"/>
              </a:rPr>
              <a:t> y </a:t>
            </a:r>
            <a:r>
              <a:rPr lang="es-ES" sz="2400" i="1" dirty="0" err="1" smtClean="0">
                <a:solidFill>
                  <a:schemeClr val="bg1"/>
                </a:solidFill>
                <a:cs typeface="Calibri"/>
              </a:rPr>
              <a:t>Tanhuato</a:t>
            </a:r>
            <a:endParaRPr lang="es-ES" sz="2400" i="1" dirty="0" smtClean="0">
              <a:solidFill>
                <a:schemeClr val="bg1"/>
              </a:solidFill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 smtClean="0">
                <a:solidFill>
                  <a:schemeClr val="bg1"/>
                </a:solidFill>
                <a:cs typeface="Calibri"/>
              </a:rPr>
              <a:t>Lic. T.S. María Luisa Tapia Zamudio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cs typeface="Calibri"/>
              </a:rPr>
              <a:t>Coordinación Estatal de Grupos Prioritarios.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cs typeface="Calibri"/>
              </a:rPr>
              <a:t>Programa Integral de Atención a Jornaleros Agrícolas Migrantes de Origen en la Región Bajío</a:t>
            </a:r>
            <a:endParaRPr lang="es-ES" sz="1600" dirty="0">
              <a:solidFill>
                <a:schemeClr val="bg1"/>
              </a:solidFill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  <a:ea typeface="+mj-ea"/>
              <a:cs typeface="Calibri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96237" y="6395863"/>
            <a:ext cx="214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400" b="1" dirty="0" smtClean="0">
              <a:solidFill>
                <a:schemeClr val="bg1"/>
              </a:solidFill>
              <a:latin typeface="Rockwell Extra Bold" pitchFamily="18" charset="0"/>
            </a:endParaRPr>
          </a:p>
          <a:p>
            <a:pPr algn="r"/>
            <a:r>
              <a:rPr lang="es-MX" sz="1400" b="1" dirty="0" smtClean="0">
                <a:solidFill>
                  <a:schemeClr val="bg1"/>
                </a:solidFill>
              </a:rPr>
              <a:t>Agosto 2015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0" name="2 CuadroTexto"/>
          <p:cNvSpPr txBox="1"/>
          <p:nvPr/>
        </p:nvSpPr>
        <p:spPr>
          <a:xfrm>
            <a:off x="141199" y="3298412"/>
            <a:ext cx="886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Presentación de experiencias de trabajo coordinado con los municipios para la Promoción de la Salud de </a:t>
            </a:r>
            <a:r>
              <a:rPr lang="es-MX" sz="3200" b="1" dirty="0"/>
              <a:t>I</a:t>
            </a:r>
            <a:r>
              <a:rPr lang="es-MX" sz="3200" b="1" dirty="0" smtClean="0"/>
              <a:t>ndígenas y </a:t>
            </a:r>
            <a:r>
              <a:rPr lang="es-MX" sz="3200" b="1" dirty="0" smtClean="0"/>
              <a:t>Migrantes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9859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023118" y="1069838"/>
            <a:ext cx="5896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alibri" panose="020F0502020204030204" pitchFamily="34" charset="0"/>
              </a:rPr>
              <a:t> H. Ayuntamientos </a:t>
            </a:r>
            <a:r>
              <a:rPr lang="es-MX" sz="2400" b="1" dirty="0" smtClean="0">
                <a:latin typeface="Calibri" panose="020F0502020204030204" pitchFamily="34" charset="0"/>
              </a:rPr>
              <a:t>Incidiendo en los determinantes </a:t>
            </a:r>
            <a:r>
              <a:rPr lang="es-MX" sz="2400" b="1" dirty="0">
                <a:latin typeface="Calibri" panose="020F0502020204030204" pitchFamily="34" charset="0"/>
              </a:rPr>
              <a:t>Sociales </a:t>
            </a:r>
            <a:r>
              <a:rPr lang="es-MX" sz="2400" b="1" dirty="0" smtClean="0">
                <a:latin typeface="Calibri" panose="020F0502020204030204" pitchFamily="34" charset="0"/>
              </a:rPr>
              <a:t>en Jornaleros </a:t>
            </a:r>
            <a:r>
              <a:rPr lang="es-MX" sz="2400" b="1" dirty="0">
                <a:latin typeface="Calibri" panose="020F0502020204030204" pitchFamily="34" charset="0"/>
              </a:rPr>
              <a:t>Agrícolas Migrantes</a:t>
            </a:r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r="34151"/>
          <a:stretch/>
        </p:blipFill>
        <p:spPr>
          <a:xfrm>
            <a:off x="0" y="1069838"/>
            <a:ext cx="2883159" cy="57881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31908" y="2175191"/>
            <a:ext cx="5279366" cy="454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/>
              <a:t>Programa de Atención Integral a Jornaleras Agrícolas y Familias Migrantes</a:t>
            </a:r>
          </a:p>
          <a:p>
            <a:pPr marL="285750" indent="-285750">
              <a:lnSpc>
                <a:spcPts val="35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/>
              <a:t>Reunión de Coordinación de Abogacía y Evaluación en Salud</a:t>
            </a:r>
          </a:p>
          <a:p>
            <a:pPr marL="285750" indent="-285750">
              <a:lnSpc>
                <a:spcPts val="35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/>
              <a:t>Afiliación al Seguro Popular</a:t>
            </a:r>
          </a:p>
          <a:p>
            <a:pPr marL="285750" indent="-285750">
              <a:lnSpc>
                <a:spcPts val="35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/>
              <a:t>Reapertura de Guarderías</a:t>
            </a:r>
          </a:p>
          <a:p>
            <a:pPr marL="285750" indent="-285750">
              <a:lnSpc>
                <a:spcPts val="35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/>
              <a:t>Ferias de la Salud</a:t>
            </a:r>
          </a:p>
          <a:p>
            <a:pPr marL="285750" indent="-285750">
              <a:lnSpc>
                <a:spcPts val="35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/>
              <a:t>Atención Integral de Línea de Vida</a:t>
            </a:r>
          </a:p>
          <a:p>
            <a:pPr marL="285750" indent="-285750">
              <a:lnSpc>
                <a:spcPts val="35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/>
              <a:t>Atención Curativa y Medicamentos</a:t>
            </a:r>
          </a:p>
        </p:txBody>
      </p:sp>
    </p:spTree>
    <p:extLst>
      <p:ext uri="{BB962C8B-B14F-4D97-AF65-F5344CB8AC3E}">
        <p14:creationId xmlns:p14="http://schemas.microsoft.com/office/powerpoint/2010/main" val="40552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APA DE JORBNALEROS AGRICOLAS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 t="44696"/>
          <a:stretch/>
        </p:blipFill>
        <p:spPr bwMode="auto">
          <a:xfrm>
            <a:off x="260530" y="1022808"/>
            <a:ext cx="4399471" cy="33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 CuadroTexto"/>
          <p:cNvSpPr txBox="1"/>
          <p:nvPr/>
        </p:nvSpPr>
        <p:spPr>
          <a:xfrm>
            <a:off x="151384" y="4255768"/>
            <a:ext cx="197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 ALBERGUE</a:t>
            </a:r>
            <a:endParaRPr lang="es-MX" sz="2400" b="1" dirty="0"/>
          </a:p>
        </p:txBody>
      </p:sp>
      <p:sp>
        <p:nvSpPr>
          <p:cNvPr id="9" name="6 CuadroTexto"/>
          <p:cNvSpPr txBox="1"/>
          <p:nvPr/>
        </p:nvSpPr>
        <p:spPr>
          <a:xfrm>
            <a:off x="705031" y="1269382"/>
            <a:ext cx="386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2 ALBERGUE Y 4 COLONIAS</a:t>
            </a:r>
            <a:endParaRPr lang="es-MX" sz="2400" b="1" dirty="0"/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2088564"/>
              </p:ext>
            </p:extLst>
          </p:nvPr>
        </p:nvGraphicFramePr>
        <p:xfrm>
          <a:off x="3703041" y="3826067"/>
          <a:ext cx="4871403" cy="270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2 CuadroTexto"/>
          <p:cNvSpPr txBox="1"/>
          <p:nvPr/>
        </p:nvSpPr>
        <p:spPr>
          <a:xfrm>
            <a:off x="2819563" y="12086"/>
            <a:ext cx="6128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>
                <a:latin typeface="Calibri" panose="020F0502020204030204" pitchFamily="34" charset="0"/>
              </a:rPr>
              <a:t>Jornaleros </a:t>
            </a:r>
            <a:r>
              <a:rPr lang="es-MX" sz="3200" b="1" dirty="0">
                <a:latin typeface="Calibri" panose="020F0502020204030204" pitchFamily="34" charset="0"/>
              </a:rPr>
              <a:t>Agrícolas </a:t>
            </a:r>
            <a:r>
              <a:rPr lang="es-MX" sz="3200" b="1" dirty="0" smtClean="0">
                <a:latin typeface="Calibri" panose="020F0502020204030204" pitchFamily="34" charset="0"/>
              </a:rPr>
              <a:t>Migrantes</a:t>
            </a:r>
          </a:p>
          <a:p>
            <a:pPr algn="r"/>
            <a:r>
              <a:rPr lang="es-MX" sz="3200" b="1" dirty="0" smtClean="0">
                <a:latin typeface="Calibri" panose="020F0502020204030204" pitchFamily="34" charset="0"/>
              </a:rPr>
              <a:t>de Origen a la Región Bajío</a:t>
            </a:r>
            <a:endParaRPr lang="es-MX" sz="3200" b="1" dirty="0">
              <a:latin typeface="Calibri" panose="020F0502020204030204" pitchFamily="34" charset="0"/>
            </a:endParaRPr>
          </a:p>
        </p:txBody>
      </p:sp>
      <p:pic>
        <p:nvPicPr>
          <p:cNvPr id="13" name="Picture 4" descr="JAM 0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18" y="1089304"/>
            <a:ext cx="3439477" cy="2579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4 Gráfico"/>
          <p:cNvGraphicFramePr/>
          <p:nvPr>
            <p:extLst>
              <p:ext uri="{D42A27DB-BD31-4B8C-83A1-F6EECF244321}">
                <p14:modId xmlns:p14="http://schemas.microsoft.com/office/powerpoint/2010/main" val="1634218460"/>
              </p:ext>
            </p:extLst>
          </p:nvPr>
        </p:nvGraphicFramePr>
        <p:xfrm>
          <a:off x="371049" y="4777989"/>
          <a:ext cx="2644458" cy="16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779709" y="4643756"/>
            <a:ext cx="126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MX" dirty="0" smtClean="0"/>
              <a:t>Por Género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63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303084" y="30654"/>
            <a:ext cx="566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/>
              <a:t>Programa de Atención Integral </a:t>
            </a:r>
          </a:p>
          <a:p>
            <a:pPr algn="r"/>
            <a:r>
              <a:rPr lang="es-MX" sz="3200" b="1" dirty="0" smtClean="0"/>
              <a:t>en </a:t>
            </a:r>
            <a:r>
              <a:rPr lang="es-MX" sz="3200" b="1" dirty="0" err="1" smtClean="0"/>
              <a:t>Yurécuaro</a:t>
            </a:r>
            <a:r>
              <a:rPr lang="es-MX" sz="3200" b="1" dirty="0" smtClean="0"/>
              <a:t> y </a:t>
            </a:r>
            <a:r>
              <a:rPr lang="es-MX" sz="3200" b="1" dirty="0" err="1" smtClean="0"/>
              <a:t>Tanhuato</a:t>
            </a:r>
            <a:endParaRPr lang="es-MX" sz="3200" b="1" dirty="0"/>
          </a:p>
        </p:txBody>
      </p:sp>
      <p:pic>
        <p:nvPicPr>
          <p:cNvPr id="14" name="Picture 2" descr="C:\Users\Operador_2\Documents\Respaldo Ma Luisa\DOCUMENTOS2012\FOTOS POR REGION JAM\FOTOS YURECUARO 2008\PICT0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5" y="2499463"/>
            <a:ext cx="1915064" cy="1436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2007-05 (May)\scan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143" y="3935761"/>
            <a:ext cx="1964372" cy="125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2" descr="JAM 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21" y="1090297"/>
            <a:ext cx="2342063" cy="17564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OPERAD~1\AppData\Local\Temp\Rar$DIa0.822\DSC02104 (FILEminimizer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" y="1122386"/>
            <a:ext cx="1919326" cy="1439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475316" y="1227673"/>
            <a:ext cx="7456099" cy="5035670"/>
            <a:chOff x="1523999" y="1028700"/>
            <a:chExt cx="6886756" cy="4707866"/>
          </a:xfrm>
        </p:grpSpPr>
        <p:graphicFrame>
          <p:nvGraphicFramePr>
            <p:cNvPr id="5" name="1 Diagrama"/>
            <p:cNvGraphicFramePr/>
            <p:nvPr>
              <p:extLst>
                <p:ext uri="{D42A27DB-BD31-4B8C-83A1-F6EECF244321}">
                  <p14:modId xmlns:p14="http://schemas.microsoft.com/office/powerpoint/2010/main" val="3751344242"/>
                </p:ext>
              </p:extLst>
            </p:nvPr>
          </p:nvGraphicFramePr>
          <p:xfrm>
            <a:off x="1523999" y="1028700"/>
            <a:ext cx="6886756" cy="47078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6" name="2 CuadroTexto"/>
            <p:cNvSpPr txBox="1"/>
            <p:nvPr/>
          </p:nvSpPr>
          <p:spPr>
            <a:xfrm rot="16200000" flipH="1">
              <a:off x="3609240" y="2250849"/>
              <a:ext cx="1089450" cy="255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i="1" dirty="0" smtClean="0"/>
                <a:t>FAMILIAS</a:t>
              </a:r>
              <a:endParaRPr lang="es-MX" sz="1200" b="1" i="1" dirty="0"/>
            </a:p>
          </p:txBody>
        </p:sp>
        <p:sp>
          <p:nvSpPr>
            <p:cNvPr id="7" name="5 CuadroTexto"/>
            <p:cNvSpPr txBox="1"/>
            <p:nvPr/>
          </p:nvSpPr>
          <p:spPr>
            <a:xfrm flipH="1">
              <a:off x="3823480" y="3498654"/>
              <a:ext cx="341130" cy="94954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s-MX" sz="1200" b="1" dirty="0" smtClean="0"/>
                <a:t>NIÑOS</a:t>
              </a:r>
              <a:endParaRPr lang="es-MX" sz="1200" b="1" dirty="0"/>
            </a:p>
          </p:txBody>
        </p:sp>
        <p:sp>
          <p:nvSpPr>
            <p:cNvPr id="10" name="8 CuadroTexto"/>
            <p:cNvSpPr txBox="1"/>
            <p:nvPr/>
          </p:nvSpPr>
          <p:spPr>
            <a:xfrm>
              <a:off x="4366401" y="4675696"/>
              <a:ext cx="1201039" cy="43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/>
                <a:t>ALIMENTACIÓN</a:t>
              </a:r>
            </a:p>
            <a:p>
              <a:r>
                <a:rPr lang="es-MX" sz="1200" dirty="0" smtClean="0"/>
                <a:t>GUARDERÍAS</a:t>
              </a:r>
              <a:endParaRPr lang="es-MX" sz="1200" dirty="0"/>
            </a:p>
          </p:txBody>
        </p:sp>
        <p:sp>
          <p:nvSpPr>
            <p:cNvPr id="11" name="9 CuadroTexto"/>
            <p:cNvSpPr txBox="1"/>
            <p:nvPr/>
          </p:nvSpPr>
          <p:spPr>
            <a:xfrm>
              <a:off x="2659205" y="4189233"/>
              <a:ext cx="765086" cy="258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/>
                <a:t>PRIMARIA </a:t>
              </a:r>
              <a:endParaRPr lang="es-MX" sz="1200" dirty="0"/>
            </a:p>
          </p:txBody>
        </p:sp>
        <p:sp>
          <p:nvSpPr>
            <p:cNvPr id="12" name="10 CuadroTexto"/>
            <p:cNvSpPr txBox="1"/>
            <p:nvPr/>
          </p:nvSpPr>
          <p:spPr>
            <a:xfrm>
              <a:off x="2175880" y="3357504"/>
              <a:ext cx="1145698" cy="258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/>
                <a:t>SECUNDARIA</a:t>
              </a:r>
              <a:endParaRPr lang="es-MX" sz="900" dirty="0"/>
            </a:p>
          </p:txBody>
        </p:sp>
        <p:sp>
          <p:nvSpPr>
            <p:cNvPr id="18" name="4 CuadroTexto"/>
            <p:cNvSpPr txBox="1"/>
            <p:nvPr/>
          </p:nvSpPr>
          <p:spPr>
            <a:xfrm>
              <a:off x="2655957" y="1288389"/>
              <a:ext cx="1400854" cy="102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s-MX" sz="1200" dirty="0" smtClean="0"/>
                <a:t>CONSTRUCCIÓN Y REMODELACIÓN DE ALBERGUES</a:t>
              </a:r>
            </a:p>
            <a:p>
              <a:pPr>
                <a:spcAft>
                  <a:spcPts val="300"/>
                </a:spcAft>
              </a:pPr>
              <a:r>
                <a:rPr lang="es-MX" sz="1200" dirty="0" smtClean="0"/>
                <a:t>ALIMENTACIÓN</a:t>
              </a:r>
            </a:p>
            <a:p>
              <a:pPr>
                <a:spcAft>
                  <a:spcPts val="300"/>
                </a:spcAft>
              </a:pPr>
              <a:r>
                <a:rPr lang="es-MX" sz="1200" dirty="0" smtClean="0"/>
                <a:t>BECAS</a:t>
              </a:r>
              <a:endParaRPr lang="es-MX" sz="1200" dirty="0"/>
            </a:p>
          </p:txBody>
        </p:sp>
        <p:sp>
          <p:nvSpPr>
            <p:cNvPr id="23" name="20 CuadroTexto"/>
            <p:cNvSpPr txBox="1"/>
            <p:nvPr/>
          </p:nvSpPr>
          <p:spPr>
            <a:xfrm>
              <a:off x="4315333" y="1659421"/>
              <a:ext cx="1349643" cy="719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/>
                <a:t>ATENCIÓN INTEGRAL</a:t>
              </a:r>
            </a:p>
            <a:p>
              <a:pPr algn="ctr"/>
              <a:r>
                <a:rPr lang="es-MX" sz="1100" dirty="0" smtClean="0"/>
                <a:t>AFILIACIÓN</a:t>
              </a:r>
            </a:p>
            <a:p>
              <a:pPr algn="ctr"/>
              <a:r>
                <a:rPr lang="es-MX" sz="1100" dirty="0" smtClean="0"/>
                <a:t>SEGURO POPULAR</a:t>
              </a:r>
            </a:p>
            <a:p>
              <a:pPr algn="ctr"/>
              <a:r>
                <a:rPr lang="es-MX" sz="1100" dirty="0" smtClean="0"/>
                <a:t>MEDICAMENTOS</a:t>
              </a:r>
              <a:endParaRPr lang="es-MX" sz="1100" dirty="0"/>
            </a:p>
          </p:txBody>
        </p:sp>
        <p:sp>
          <p:nvSpPr>
            <p:cNvPr id="24" name="21 CuadroTexto"/>
            <p:cNvSpPr txBox="1"/>
            <p:nvPr/>
          </p:nvSpPr>
          <p:spPr>
            <a:xfrm>
              <a:off x="5940486" y="3838587"/>
              <a:ext cx="1558415" cy="258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/>
                <a:t>ATENCIÓN A LA MUJER</a:t>
              </a:r>
              <a:endParaRPr lang="es-MX" sz="1200" dirty="0"/>
            </a:p>
          </p:txBody>
        </p:sp>
        <p:sp>
          <p:nvSpPr>
            <p:cNvPr id="25" name="22 CuadroTexto"/>
            <p:cNvSpPr txBox="1"/>
            <p:nvPr/>
          </p:nvSpPr>
          <p:spPr>
            <a:xfrm>
              <a:off x="6084309" y="2836543"/>
              <a:ext cx="1107386" cy="43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ATENCIÓN DE </a:t>
              </a:r>
            </a:p>
            <a:p>
              <a:pPr algn="ctr"/>
              <a:r>
                <a:rPr lang="es-MX" sz="1200" dirty="0"/>
                <a:t>S</a:t>
              </a:r>
              <a:r>
                <a:rPr lang="es-MX" sz="1200" dirty="0" smtClean="0"/>
                <a:t>ALUD MENTAL</a:t>
              </a:r>
              <a:endParaRPr lang="es-MX" sz="1200" dirty="0"/>
            </a:p>
          </p:txBody>
        </p:sp>
      </p:grpSp>
      <p:pic>
        <p:nvPicPr>
          <p:cNvPr id="26" name="Picture 3" descr="C:\Users\Operador_2\Desktop\FOTOGRAFIAS DE JAM Y FERIAS DE LA SALUD 2015\Diapositiva24 (FILEminimizer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92" y="5254152"/>
            <a:ext cx="1929378" cy="1285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2 CuadroTexto"/>
          <p:cNvSpPr txBox="1"/>
          <p:nvPr/>
        </p:nvSpPr>
        <p:spPr>
          <a:xfrm>
            <a:off x="2877504" y="3067433"/>
            <a:ext cx="116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/>
              <a:t>ADULTOS MAYORES</a:t>
            </a:r>
            <a:endParaRPr lang="es-MX" sz="1200" i="1" dirty="0"/>
          </a:p>
        </p:txBody>
      </p:sp>
      <p:sp>
        <p:nvSpPr>
          <p:cNvPr id="32" name="2 CuadroTexto"/>
          <p:cNvSpPr txBox="1"/>
          <p:nvPr/>
        </p:nvSpPr>
        <p:spPr>
          <a:xfrm>
            <a:off x="4435870" y="3566687"/>
            <a:ext cx="1310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1" dirty="0" smtClean="0"/>
              <a:t>EMBARAZADAS</a:t>
            </a:r>
            <a:endParaRPr lang="es-MX" sz="1200" b="1" i="1" dirty="0"/>
          </a:p>
        </p:txBody>
      </p:sp>
      <p:pic>
        <p:nvPicPr>
          <p:cNvPr id="33" name="Picture 4" descr="C:\Documents and Settings\MTapia\Mis documentos\RESPALDO Maria Luisa\PRESENTACIONES PAUERPOINT\Fotos\Nueva carpeta\DSC04074.JPG"/>
          <p:cNvPicPr>
            <a:picLocks noChangeAspect="1" noChangeArrowheads="1"/>
          </p:cNvPicPr>
          <p:nvPr/>
        </p:nvPicPr>
        <p:blipFill rotWithShape="1">
          <a:blip r:embed="rId12"/>
          <a:srcRect b="13319"/>
          <a:stretch/>
        </p:blipFill>
        <p:spPr bwMode="auto">
          <a:xfrm>
            <a:off x="6678276" y="5189785"/>
            <a:ext cx="2235952" cy="145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7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Diagrama"/>
          <p:cNvGraphicFramePr/>
          <p:nvPr>
            <p:extLst>
              <p:ext uri="{D42A27DB-BD31-4B8C-83A1-F6EECF244321}">
                <p14:modId xmlns:p14="http://schemas.microsoft.com/office/powerpoint/2010/main" val="2903668248"/>
              </p:ext>
            </p:extLst>
          </p:nvPr>
        </p:nvGraphicFramePr>
        <p:xfrm>
          <a:off x="-1119475" y="1147137"/>
          <a:ext cx="8280281" cy="556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CuadroTexto"/>
          <p:cNvSpPr txBox="1"/>
          <p:nvPr/>
        </p:nvSpPr>
        <p:spPr>
          <a:xfrm>
            <a:off x="2810233" y="0"/>
            <a:ext cx="6128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>
                <a:latin typeface="Calibri" panose="020F0502020204030204" pitchFamily="34" charset="0"/>
              </a:rPr>
              <a:t>Resultados del Programa de Atención Integral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952931" y="2050735"/>
            <a:ext cx="319106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300" b="1" dirty="0" smtClean="0"/>
              <a:t>Donación</a:t>
            </a:r>
            <a:r>
              <a:rPr lang="es-MX" sz="2300" dirty="0" smtClean="0"/>
              <a:t> del terreno para la construcción de los 3 Albergues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300" b="1" dirty="0" smtClean="0"/>
              <a:t>Pago de servicios </a:t>
            </a:r>
            <a:r>
              <a:rPr lang="es-MX" sz="2300" dirty="0" smtClean="0"/>
              <a:t>(agua, luz, entre otros)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300" b="1" dirty="0" smtClean="0"/>
              <a:t>Adquisición</a:t>
            </a:r>
            <a:r>
              <a:rPr lang="es-MX" sz="2300" dirty="0" smtClean="0"/>
              <a:t> de alimentos frescos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300" b="1" dirty="0" smtClean="0"/>
              <a:t>Pago de personal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300" b="1" dirty="0" smtClean="0"/>
              <a:t>Supervisión</a:t>
            </a:r>
            <a:r>
              <a:rPr lang="es-MX" sz="2300" dirty="0" smtClean="0"/>
              <a:t> a los </a:t>
            </a:r>
            <a:r>
              <a:rPr lang="es-MX" sz="2300" dirty="0"/>
              <a:t>a</a:t>
            </a:r>
            <a:r>
              <a:rPr lang="es-MX" sz="2300" dirty="0" smtClean="0"/>
              <a:t>lbergues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300" b="1" dirty="0" smtClean="0"/>
              <a:t>Apoyos</a:t>
            </a:r>
            <a:r>
              <a:rPr lang="es-MX" sz="2300" dirty="0" smtClean="0"/>
              <a:t> a la población</a:t>
            </a:r>
          </a:p>
        </p:txBody>
      </p:sp>
      <p:sp>
        <p:nvSpPr>
          <p:cNvPr id="7" name="2 CuadroTexto"/>
          <p:cNvSpPr txBox="1"/>
          <p:nvPr/>
        </p:nvSpPr>
        <p:spPr>
          <a:xfrm>
            <a:off x="4142792" y="1317755"/>
            <a:ext cx="4795934" cy="4924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latin typeface="Calibri" panose="020F0502020204030204" pitchFamily="34" charset="0"/>
              </a:rPr>
              <a:t>Participación de los Municipios</a:t>
            </a:r>
          </a:p>
        </p:txBody>
      </p:sp>
      <p:pic>
        <p:nvPicPr>
          <p:cNvPr id="8" name="Picture 4" descr="C:\Users\Operador_2\Desktop\FOTOGRAFIAS DE JAM Y FERIAS DE LA SALUD 2015\Diapositiva1 (FILEminimizer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95" y="2764616"/>
            <a:ext cx="2608412" cy="2350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Words>288</Words>
  <Application>Microsoft Office PowerPoint</Application>
  <PresentationFormat>Presentación en pantalla (4:3)</PresentationFormat>
  <Paragraphs>85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MS PGothic</vt:lpstr>
      <vt:lpstr>Adobe Caslon Pro Bold</vt:lpstr>
      <vt:lpstr>Arial</vt:lpstr>
      <vt:lpstr>Calibri</vt:lpstr>
      <vt:lpstr>Calibri Light</vt:lpstr>
      <vt:lpstr>Rockwell Extra Bold</vt:lpstr>
      <vt:lpstr>Wingdings</vt:lpstr>
      <vt:lpstr>Tema de Office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jllanos</dc:creator>
  <cp:lastModifiedBy>Beatriz Olivia Rojas Torres</cp:lastModifiedBy>
  <cp:revision>195</cp:revision>
  <cp:lastPrinted>2015-08-26T18:02:57Z</cp:lastPrinted>
  <dcterms:created xsi:type="dcterms:W3CDTF">2014-02-26T23:49:11Z</dcterms:created>
  <dcterms:modified xsi:type="dcterms:W3CDTF">2015-08-26T18:03:18Z</dcterms:modified>
</cp:coreProperties>
</file>